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Poppins" panose="00000500000000000000" pitchFamily="2" charset="0"/>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1565" autoAdjust="0"/>
  </p:normalViewPr>
  <p:slideViewPr>
    <p:cSldViewPr snapToGrid="0" snapToObjects="1">
      <p:cViewPr varScale="1">
        <p:scale>
          <a:sx n="75" d="100"/>
          <a:sy n="75" d="100"/>
        </p:scale>
        <p:origin x="861"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effectLst/>
                <a:latin typeface="Arial" panose="020B0604020202020204" pitchFamily="34" charset="0"/>
                <a:ea typeface="Roboto" panose="02000000000000000000" pitchFamily="2" charset="0"/>
              </a:rPr>
              <a:t>Hi everyone! Today, we'll discuss the present simple tense and its role in computer science academic writing. We'll cover its use in explaining basic concepts, describing current states, and discussing theories.</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effectLst/>
                <a:latin typeface="Arial" panose="020B0604020202020204" pitchFamily="34" charset="0"/>
                <a:ea typeface="Roboto" panose="02000000000000000000" pitchFamily="2" charset="0"/>
              </a:rPr>
              <a:t>So, let's start with explaining general facts. We use the present simple tense to share basic ideas and theories in computer science.</a:t>
            </a:r>
            <a:r>
              <a:rPr lang="en-GB" sz="1800" dirty="0">
                <a:solidFill>
                  <a:srgbClr val="000000"/>
                </a:solidFill>
                <a:effectLst/>
                <a:latin typeface="Arial" panose="020B0604020202020204" pitchFamily="34" charset="0"/>
                <a:ea typeface="Arial" panose="020B0604020202020204" pitchFamily="34" charset="0"/>
              </a:rPr>
              <a:t> </a:t>
            </a:r>
            <a:r>
              <a:rPr lang="en-GB" sz="1800" dirty="0">
                <a:effectLst/>
                <a:latin typeface="Arial" panose="020B0604020202020204" pitchFamily="34" charset="0"/>
                <a:ea typeface="Roboto" panose="02000000000000000000" pitchFamily="2" charset="0"/>
              </a:rPr>
              <a:t>For example, "Machine learning models learn from data."</a:t>
            </a:r>
            <a:r>
              <a:rPr lang="en-GB" sz="1800" dirty="0">
                <a:effectLst/>
                <a:latin typeface="Arial" panose="020B0604020202020204" pitchFamily="34" charset="0"/>
                <a:ea typeface="Arial" panose="020B0604020202020204" pitchFamily="34" charset="0"/>
              </a:rPr>
              <a:t> </a:t>
            </a:r>
            <a:r>
              <a:rPr lang="en-GB" sz="1800" dirty="0">
                <a:effectLst/>
                <a:latin typeface="Arial" panose="020B0604020202020204" pitchFamily="34" charset="0"/>
                <a:ea typeface="Roboto" panose="02000000000000000000" pitchFamily="2" charset="0"/>
              </a:rPr>
              <a:t>We also use this tense to describe the current state, properties, or features of a technology or system.</a:t>
            </a:r>
            <a:r>
              <a:rPr lang="en-GB" sz="1800" dirty="0">
                <a:solidFill>
                  <a:srgbClr val="000000"/>
                </a:solidFill>
                <a:effectLst/>
                <a:latin typeface="Arial" panose="020B0604020202020204" pitchFamily="34" charset="0"/>
                <a:ea typeface="Arial" panose="020B0604020202020204" pitchFamily="34" charset="0"/>
              </a:rPr>
              <a:t> </a:t>
            </a:r>
            <a:r>
              <a:rPr lang="en-GB" sz="1800" dirty="0">
                <a:effectLst/>
                <a:latin typeface="Arial" panose="020B0604020202020204" pitchFamily="34" charset="0"/>
                <a:ea typeface="Roboto" panose="02000000000000000000" pitchFamily="2" charset="0"/>
              </a:rPr>
              <a:t>Like when we say, "A neural network has interconnected nodes."</a:t>
            </a:r>
            <a:endParaRPr lang="en-US" sz="1800" dirty="0">
              <a:effectLst/>
              <a:latin typeface="Arial" panose="020B0604020202020204" pitchFamily="34" charset="0"/>
              <a:ea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1500"/>
              </a:spcBef>
              <a:spcAft>
                <a:spcPts val="0"/>
              </a:spcAft>
            </a:pPr>
            <a:r>
              <a:rPr lang="en-GB" sz="1800" dirty="0">
                <a:effectLst/>
                <a:latin typeface="Arial" panose="020B0604020202020204" pitchFamily="34" charset="0"/>
                <a:ea typeface="Roboto" panose="02000000000000000000" pitchFamily="2" charset="0"/>
              </a:rPr>
              <a:t>Moving on, we use the present simple tense to discuss widely accepted theories and principles in computer science. This helps us understand the foundation of the subject.</a:t>
            </a:r>
            <a:r>
              <a:rPr lang="en-GB" sz="1800" dirty="0">
                <a:solidFill>
                  <a:srgbClr val="000000"/>
                </a:solidFill>
                <a:effectLst/>
                <a:latin typeface="Arial" panose="020B0604020202020204" pitchFamily="34" charset="0"/>
                <a:ea typeface="Arial" panose="020B0604020202020204" pitchFamily="34" charset="0"/>
              </a:rPr>
              <a:t> </a:t>
            </a:r>
            <a:r>
              <a:rPr lang="en-GB" sz="1800" dirty="0">
                <a:effectLst/>
                <a:latin typeface="Arial" panose="020B0604020202020204" pitchFamily="34" charset="0"/>
                <a:ea typeface="Roboto" panose="02000000000000000000" pitchFamily="2" charset="0"/>
              </a:rPr>
              <a:t>An example is, "Information travels using the Internet Protocol."</a:t>
            </a:r>
            <a:r>
              <a:rPr lang="en-GB" sz="1800" dirty="0">
                <a:solidFill>
                  <a:srgbClr val="000000"/>
                </a:solidFill>
                <a:effectLst/>
                <a:latin typeface="Arial" panose="020B0604020202020204" pitchFamily="34" charset="0"/>
                <a:ea typeface="Arial" panose="020B0604020202020204" pitchFamily="34" charset="0"/>
              </a:rPr>
              <a:t> </a:t>
            </a:r>
            <a:r>
              <a:rPr lang="en-GB" sz="1800" dirty="0">
                <a:effectLst/>
                <a:latin typeface="Arial" panose="020B0604020202020204" pitchFamily="34" charset="0"/>
                <a:ea typeface="Roboto" panose="02000000000000000000" pitchFamily="2" charset="0"/>
              </a:rPr>
              <a:t>Using the present simple tense in this way is important for conveying clear and easily understandable information.</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1500"/>
              </a:spcBef>
              <a:spcAft>
                <a:spcPts val="1500"/>
              </a:spcAft>
            </a:pPr>
            <a:r>
              <a:rPr lang="en-GB" sz="1800" dirty="0">
                <a:effectLst/>
                <a:latin typeface="Arial" panose="020B0604020202020204" pitchFamily="34" charset="0"/>
                <a:ea typeface="Roboto" panose="02000000000000000000" pitchFamily="2" charset="0"/>
              </a:rPr>
              <a:t>In conclusion, the present simple tense is essential for providing clarity in computer science academic writing. It helps readers understand general facts, current states, and foundational theories. Remember to use the present simple tense effectively in your writing to make it accessible and engaging. Thank you for listening!</a:t>
            </a:r>
            <a:endParaRPr lang="en-US" sz="180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Present simple</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4" name="Object 3">
            <a:extLst>
              <a:ext uri="{FF2B5EF4-FFF2-40B4-BE49-F238E27FC236}">
                <a16:creationId xmlns:a16="http://schemas.microsoft.com/office/drawing/2014/main" id="{79214082-DF10-497C-9CBE-9AB9D2C87C3D}"/>
              </a:ext>
            </a:extLst>
          </p:cNvPr>
          <p:cNvSpPr/>
          <p:nvPr/>
        </p:nvSpPr>
        <p:spPr>
          <a:xfrm>
            <a:off x="123794" y="2908785"/>
            <a:ext cx="803436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Present Simple Tense in Computer Science Academic Writing</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Explaining basic concepts, describing current states, and discussing theories</a:t>
            </a:r>
          </a:p>
          <a:p>
            <a:pPr lvl="1">
              <a:lnSpc>
                <a:spcPct val="115000"/>
              </a:lnSpc>
              <a:buSzPts val="1000"/>
              <a:tabLst>
                <a:tab pos="914400" algn="l"/>
              </a:tabLst>
            </a:pPr>
            <a:r>
              <a:rPr lang="en-US" sz="2000" dirty="0">
                <a:solidFill>
                  <a:schemeClr val="bg1"/>
                </a:solidFill>
                <a:latin typeface="Poppins" pitchFamily="34" charset="0"/>
                <a:ea typeface="Poppins" pitchFamily="34" charset="-122"/>
                <a:cs typeface="Poppins" pitchFamily="34" charset="-120"/>
              </a:rPr>
              <a:t>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8" name="TextBox 7">
            <a:extLst>
              <a:ext uri="{FF2B5EF4-FFF2-40B4-BE49-F238E27FC236}">
                <a16:creationId xmlns:a16="http://schemas.microsoft.com/office/drawing/2014/main" id="{8C2413CA-4D25-331F-56C1-D29062F7BDF2}"/>
              </a:ext>
            </a:extLst>
          </p:cNvPr>
          <p:cNvSpPr txBox="1"/>
          <p:nvPr/>
        </p:nvSpPr>
        <p:spPr>
          <a:xfrm>
            <a:off x="0" y="-47814948"/>
            <a:ext cx="0" cy="95629897"/>
          </a:xfrm>
          <a:prstGeom prst="rect">
            <a:avLst/>
          </a:prstGeom>
          <a:noFill/>
        </p:spPr>
        <p:txBody>
          <a:bodyPr wrap="square">
            <a:spAutoFit/>
          </a:bodyPr>
          <a:lstStyle/>
          <a:p>
            <a:pPr marL="0" marR="0" algn="just">
              <a:lnSpc>
                <a:spcPct val="115000"/>
              </a:lnSpc>
              <a:spcBef>
                <a:spcPts val="0"/>
              </a:spcBef>
              <a:spcAft>
                <a:spcPts val="0"/>
              </a:spcAft>
            </a:pPr>
            <a:r>
              <a:rPr lang="en-GB" sz="1800">
                <a:effectLst/>
                <a:latin typeface="Arial" panose="020B0604020202020204" pitchFamily="34" charset="0"/>
                <a:ea typeface="Roboto" panose="02000000000000000000" pitchFamily="2" charset="0"/>
              </a:rPr>
              <a:t>So, let's start with explaining general facts. We use the present simple tense to share basic ideas and theories in computer science.</a:t>
            </a:r>
            <a:r>
              <a:rPr lang="en-GB" sz="1800">
                <a:solidFill>
                  <a:srgbClr val="000000"/>
                </a:solidFill>
                <a:effectLst/>
                <a:latin typeface="Arial" panose="020B0604020202020204" pitchFamily="34" charset="0"/>
                <a:ea typeface="Arial" panose="020B0604020202020204" pitchFamily="34" charset="0"/>
              </a:rPr>
              <a:t> </a:t>
            </a:r>
            <a:r>
              <a:rPr lang="en-GB" sz="1800">
                <a:effectLst/>
                <a:latin typeface="Arial" panose="020B0604020202020204" pitchFamily="34" charset="0"/>
                <a:ea typeface="Roboto" panose="02000000000000000000" pitchFamily="2" charset="0"/>
              </a:rPr>
              <a:t>For example, "Machine learning models learn from data."</a:t>
            </a:r>
            <a:r>
              <a:rPr lang="en-GB" sz="1800">
                <a:effectLst/>
                <a:latin typeface="Arial" panose="020B0604020202020204" pitchFamily="34" charset="0"/>
                <a:ea typeface="Arial" panose="020B0604020202020204" pitchFamily="34" charset="0"/>
              </a:rPr>
              <a:t> </a:t>
            </a:r>
            <a:r>
              <a:rPr lang="en-GB" sz="1800">
                <a:effectLst/>
                <a:latin typeface="Arial" panose="020B0604020202020204" pitchFamily="34" charset="0"/>
                <a:ea typeface="Roboto" panose="02000000000000000000" pitchFamily="2" charset="0"/>
              </a:rPr>
              <a:t>We also use this tense to describe the current state, properties, or features of a technology or system.</a:t>
            </a:r>
            <a:r>
              <a:rPr lang="en-GB" sz="1800">
                <a:solidFill>
                  <a:srgbClr val="000000"/>
                </a:solidFill>
                <a:effectLst/>
                <a:latin typeface="Arial" panose="020B0604020202020204" pitchFamily="34" charset="0"/>
                <a:ea typeface="Arial" panose="020B0604020202020204" pitchFamily="34" charset="0"/>
              </a:rPr>
              <a:t> </a:t>
            </a:r>
            <a:r>
              <a:rPr lang="en-GB" sz="1800">
                <a:effectLst/>
                <a:latin typeface="Arial" panose="020B0604020202020204" pitchFamily="34" charset="0"/>
                <a:ea typeface="Roboto" panose="02000000000000000000" pitchFamily="2" charset="0"/>
              </a:rPr>
              <a:t>Like when we say, "A neural network has interconnected nodes."</a:t>
            </a:r>
            <a:endParaRPr lang="en-US" sz="1800">
              <a:effectLst/>
              <a:latin typeface="Arial" panose="020B0604020202020204" pitchFamily="34" charset="0"/>
              <a:ea typeface="Arial" panose="020B0604020202020204" pitchFamily="34" charset="0"/>
            </a:endParaRPr>
          </a:p>
        </p:txBody>
      </p:sp>
      <p:sp>
        <p:nvSpPr>
          <p:cNvPr id="2" name="Object 1">
            <a:extLst>
              <a:ext uri="{FF2B5EF4-FFF2-40B4-BE49-F238E27FC236}">
                <a16:creationId xmlns:a16="http://schemas.microsoft.com/office/drawing/2014/main" id="{501443AB-1BEC-1BDB-5D1C-2619373B0917}"/>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Main Details (Part 1)</a:t>
            </a:r>
            <a:endParaRPr lang="en-US" sz="3600" dirty="0"/>
          </a:p>
        </p:txBody>
      </p:sp>
      <p:sp>
        <p:nvSpPr>
          <p:cNvPr id="3" name="Object 3">
            <a:extLst>
              <a:ext uri="{FF2B5EF4-FFF2-40B4-BE49-F238E27FC236}">
                <a16:creationId xmlns:a16="http://schemas.microsoft.com/office/drawing/2014/main" id="{C18F29AA-008E-2F36-DA6E-2495FA0591E8}"/>
              </a:ext>
            </a:extLst>
          </p:cNvPr>
          <p:cNvSpPr/>
          <p:nvPr/>
        </p:nvSpPr>
        <p:spPr>
          <a:xfrm>
            <a:off x="123794" y="2908785"/>
            <a:ext cx="803436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Explaining general facts</a:t>
            </a:r>
          </a:p>
          <a:p>
            <a:pPr marL="1200150" lvl="2"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Machine learning models learn from data</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Describing current states, properties, features</a:t>
            </a:r>
          </a:p>
          <a:p>
            <a:pPr marL="1200150" lvl="2"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A neural network has interconnected nodes</a:t>
            </a:r>
          </a:p>
          <a:p>
            <a:pPr lvl="1">
              <a:lnSpc>
                <a:spcPct val="115000"/>
              </a:lnSpc>
              <a:buSzPts val="1000"/>
              <a:tabLst>
                <a:tab pos="914400" algn="l"/>
              </a:tabLst>
            </a:pPr>
            <a:r>
              <a:rPr lang="en-US" sz="2000" dirty="0">
                <a:solidFill>
                  <a:schemeClr val="bg1"/>
                </a:solidFill>
                <a:latin typeface="Poppins" pitchFamily="34" charset="0"/>
                <a:ea typeface="Poppins" pitchFamily="34" charset="-122"/>
                <a:cs typeface="Poppins" pitchFamily="34" charset="-120"/>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1577B978-BF56-B2F8-1943-E82320ED1D64}"/>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Main Details (Part 2)</a:t>
            </a:r>
            <a:endParaRPr lang="en-US" sz="3600" dirty="0"/>
          </a:p>
        </p:txBody>
      </p:sp>
      <p:sp>
        <p:nvSpPr>
          <p:cNvPr id="3" name="Object 3">
            <a:extLst>
              <a:ext uri="{FF2B5EF4-FFF2-40B4-BE49-F238E27FC236}">
                <a16:creationId xmlns:a16="http://schemas.microsoft.com/office/drawing/2014/main" id="{F2DC2D41-8BDF-D9C1-A1D4-CD1FC364574F}"/>
              </a:ext>
            </a:extLst>
          </p:cNvPr>
          <p:cNvSpPr/>
          <p:nvPr/>
        </p:nvSpPr>
        <p:spPr>
          <a:xfrm>
            <a:off x="123794" y="2908785"/>
            <a:ext cx="9148794"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Discussing widely accepted theories/principles</a:t>
            </a:r>
          </a:p>
          <a:p>
            <a:pPr marL="1200150" lvl="2"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Information travels using the Internet Protocol</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Importance for understanding the foundation of the subject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72A25881-EEF2-73A3-101B-52EA0EBBA068}"/>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
        <p:nvSpPr>
          <p:cNvPr id="3" name="Object 3">
            <a:extLst>
              <a:ext uri="{FF2B5EF4-FFF2-40B4-BE49-F238E27FC236}">
                <a16:creationId xmlns:a16="http://schemas.microsoft.com/office/drawing/2014/main" id="{59863376-ABC2-E515-73D1-890F7681AE0A}"/>
              </a:ext>
            </a:extLst>
          </p:cNvPr>
          <p:cNvSpPr/>
          <p:nvPr/>
        </p:nvSpPr>
        <p:spPr>
          <a:xfrm>
            <a:off x="123793" y="2908785"/>
            <a:ext cx="10763281"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Present Simple Tense: Essential for clarity in academic writing</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Helps readers grasp general facts, current states, and foundational theories</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Effective tool for communicating computer science ideas and concepts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411</Words>
  <Application>Microsoft Office PowerPoint</Application>
  <PresentationFormat>Widescreen</PresentationFormat>
  <Paragraphs>29</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Symbol</vt:lpstr>
      <vt:lpstr>Poppins</vt:lpstr>
      <vt:lpstr>Arial</vt:lpstr>
      <vt:lpstr>Calibri</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7</cp:revision>
  <dcterms:created xsi:type="dcterms:W3CDTF">2023-08-09T04:07:22Z</dcterms:created>
  <dcterms:modified xsi:type="dcterms:W3CDTF">2023-08-11T11:09:27Z</dcterms:modified>
</cp:coreProperties>
</file>